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DDDBCF"/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888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888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DBDBD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F2817"/>
              </a:solidFill>
              <a:prstDash val="solid"/>
              <a:miter lim="400000"/>
            </a:ln>
          </a:bottom>
          <a:insideH>
            <a:ln w="12700" cap="flat">
              <a:solidFill>
                <a:srgbClr val="8F281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8341D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 b="def" i="def"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solidFill>
                <a:srgbClr val="AC9C88"/>
              </a:solidFill>
              <a:prstDash val="solid"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97231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254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B1401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 b="def" i="def"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2912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AA2A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58585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6B5C3">
              <a:alpha val="14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9F9F9F"/>
              </a:solidFill>
              <a:prstDash val="solid"/>
              <a:miter lim="400000"/>
            </a:ln>
          </a:left>
          <a:right>
            <a:ln w="12700" cap="flat">
              <a:solidFill>
                <a:srgbClr val="9F9F9F"/>
              </a:solidFill>
              <a:prstDash val="solid"/>
              <a:miter lim="400000"/>
            </a:ln>
          </a:right>
          <a:top>
            <a:ln w="12700" cap="flat">
              <a:solidFill>
                <a:srgbClr val="9F9F9F"/>
              </a:solidFill>
              <a:prstDash val="solid"/>
              <a:miter lim="400000"/>
            </a:ln>
          </a:top>
          <a:bottom>
            <a:ln w="12700" cap="flat">
              <a:solidFill>
                <a:srgbClr val="9F9F9F"/>
              </a:solidFill>
              <a:prstDash val="solid"/>
              <a:miter lim="400000"/>
            </a:ln>
          </a:bottom>
          <a:insideH>
            <a:ln w="12700" cap="flat">
              <a:solidFill>
                <a:srgbClr val="9F9F9F"/>
              </a:solidFill>
              <a:prstDash val="solid"/>
              <a:miter lim="400000"/>
            </a:ln>
          </a:insideH>
          <a:insideV>
            <a:ln w="12700" cap="flat">
              <a:solidFill>
                <a:srgbClr val="9F9F9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979">
              <a:alpha val="38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ABABA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979">
              <a:alpha val="25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74900" y="2730500"/>
            <a:ext cx="19621500" cy="4216400"/>
          </a:xfrm>
          <a:prstGeom prst="rect">
            <a:avLst/>
          </a:prstGeom>
        </p:spPr>
        <p:txBody>
          <a:bodyPr anchor="b"/>
          <a:lstStyle>
            <a:lvl1pPr>
              <a:defRPr spc="-180" sz="9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74900" y="7073900"/>
            <a:ext cx="19621500" cy="307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51685" y="12708534"/>
            <a:ext cx="504445" cy="465532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850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>
                <a:srgbClr val="A29A85"/>
              </a:buClr>
              <a:buSzTx/>
              <a:buNone/>
              <a:defRPr sz="5000">
                <a:solidFill>
                  <a:srgbClr val="222222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22"/>
          </p:nvPr>
        </p:nvSpPr>
        <p:spPr>
          <a:xfrm>
            <a:off x="2387600" y="5994400"/>
            <a:ext cx="19621500" cy="990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SzTx/>
              <a:buNone/>
              <a:defRPr b="1" spc="-174" sz="5800"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Black and white photo of a person playing the drums"/>
          <p:cNvSpPr/>
          <p:nvPr>
            <p:ph type="pic" idx="21"/>
          </p:nvPr>
        </p:nvSpPr>
        <p:spPr>
          <a:xfrm>
            <a:off x="0" y="-1524000"/>
            <a:ext cx="24390354" cy="162630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-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- Alt 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9589" y="11524798"/>
            <a:ext cx="6438417" cy="89804"/>
          </a:xfrm>
          <a:prstGeom prst="rect">
            <a:avLst/>
          </a:prstGeom>
        </p:spPr>
      </p:pic>
      <p:sp>
        <p:nvSpPr>
          <p:cNvPr id="22" name="Black and white photo of a person playing the drums"/>
          <p:cNvSpPr/>
          <p:nvPr>
            <p:ph type="pic" idx="21"/>
          </p:nvPr>
        </p:nvSpPr>
        <p:spPr>
          <a:xfrm>
            <a:off x="609600" y="-2747120"/>
            <a:ext cx="23164800" cy="1544588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1181100" y="9626600"/>
            <a:ext cx="22009100" cy="1714500"/>
          </a:xfrm>
          <a:prstGeom prst="rect">
            <a:avLst/>
          </a:prstGeom>
        </p:spPr>
        <p:txBody>
          <a:bodyPr anchor="b"/>
          <a:lstStyle>
            <a:lvl1pPr>
              <a:defRPr spc="-180" sz="9000"/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1181100" y="11696700"/>
            <a:ext cx="220091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xfrm>
            <a:off x="2374900" y="4940300"/>
            <a:ext cx="19621500" cy="3835400"/>
          </a:xfrm>
          <a:prstGeom prst="rect">
            <a:avLst/>
          </a:prstGeom>
        </p:spPr>
        <p:txBody>
          <a:bodyPr/>
          <a:lstStyle>
            <a:lvl1pPr>
              <a:defRPr spc="-180" sz="9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3788" y="7155998"/>
            <a:ext cx="8416268" cy="89804"/>
          </a:xfrm>
          <a:prstGeom prst="rect">
            <a:avLst/>
          </a:prstGeom>
        </p:spPr>
      </p:pic>
      <p:sp>
        <p:nvSpPr>
          <p:cNvPr id="42" name="Black and white close-up photo of a piano being played"/>
          <p:cNvSpPr/>
          <p:nvPr>
            <p:ph type="pic" idx="21"/>
          </p:nvPr>
        </p:nvSpPr>
        <p:spPr>
          <a:xfrm>
            <a:off x="12230100" y="-990600"/>
            <a:ext cx="11303000" cy="1659402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1435100" y="1092200"/>
            <a:ext cx="10464800" cy="57658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435100" y="7556500"/>
            <a:ext cx="10464800" cy="509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54" name="Title Text"/>
          <p:cNvSpPr txBox="1"/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2374900" y="4584700"/>
            <a:ext cx="196215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75" name="Black and white close-up photo of a piano being played"/>
          <p:cNvSpPr/>
          <p:nvPr>
            <p:ph type="pic" idx="21"/>
          </p:nvPr>
        </p:nvSpPr>
        <p:spPr>
          <a:xfrm>
            <a:off x="2388450" y="965200"/>
            <a:ext cx="9968392" cy="1463467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half" idx="1"/>
          </p:nvPr>
        </p:nvSpPr>
        <p:spPr>
          <a:xfrm>
            <a:off x="13500100" y="4699000"/>
            <a:ext cx="9055100" cy="7569200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4200"/>
              </a:spcBef>
              <a:buBlip>
                <a:blip r:embed="rId3"/>
              </a:buBlip>
              <a:defRPr sz="3600"/>
            </a:lvl1pPr>
            <a:lvl2pPr marL="1270000" indent="-635000">
              <a:spcBef>
                <a:spcPts val="4200"/>
              </a:spcBef>
              <a:buBlip>
                <a:blip r:embed="rId3"/>
              </a:buBlip>
              <a:defRPr sz="3600"/>
            </a:lvl2pPr>
            <a:lvl3pPr marL="1905000" indent="-635000">
              <a:spcBef>
                <a:spcPts val="4200"/>
              </a:spcBef>
              <a:buBlip>
                <a:blip r:embed="rId3"/>
              </a:buBlip>
              <a:defRPr sz="3600"/>
            </a:lvl3pPr>
            <a:lvl4pPr marL="2540000" indent="-635000">
              <a:spcBef>
                <a:spcPts val="4200"/>
              </a:spcBef>
              <a:buBlip>
                <a:blip r:embed="rId3"/>
              </a:buBlip>
              <a:defRPr sz="3600"/>
            </a:lvl4pPr>
            <a:lvl5pPr marL="3175000" indent="-635000">
              <a:spcBef>
                <a:spcPts val="4200"/>
              </a:spcBef>
              <a:buBlip>
                <a:blip r:embed="rId3"/>
              </a:buBlip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lack and white close-up photo of a saxophone being played"/>
          <p:cNvSpPr/>
          <p:nvPr>
            <p:ph type="pic" sz="half" idx="21"/>
          </p:nvPr>
        </p:nvSpPr>
        <p:spPr>
          <a:xfrm>
            <a:off x="11442700" y="6108700"/>
            <a:ext cx="11978045" cy="80893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Black and white photo of a person playing the drums"/>
          <p:cNvSpPr/>
          <p:nvPr>
            <p:ph type="pic" sz="half" idx="22"/>
          </p:nvPr>
        </p:nvSpPr>
        <p:spPr>
          <a:xfrm>
            <a:off x="12509500" y="215278"/>
            <a:ext cx="10744200" cy="71640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Black and white close-up photo of a piano being played"/>
          <p:cNvSpPr/>
          <p:nvPr>
            <p:ph type="pic" idx="23"/>
          </p:nvPr>
        </p:nvSpPr>
        <p:spPr>
          <a:xfrm>
            <a:off x="1066800" y="-1079500"/>
            <a:ext cx="10858500" cy="159414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2374900" y="1778000"/>
            <a:ext cx="19621500" cy="1014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2387600" y="977900"/>
            <a:ext cx="19621500" cy="267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27872" y="12674600"/>
            <a:ext cx="504445" cy="4655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sz="2400">
                <a:solidFill>
                  <a:srgbClr val="F1F1F1"/>
                </a:solidFill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97" strike="noStrike" sz="6600" u="none">
          <a:solidFill>
            <a:srgbClr val="EEEEEE"/>
          </a:solidFill>
          <a:uFillTx/>
          <a:latin typeface="+mn-lt"/>
          <a:ea typeface="+mn-ea"/>
          <a:cs typeface="+mn-cs"/>
          <a:sym typeface="Superclarendon Regular"/>
        </a:defRPr>
      </a:lvl9pPr>
    </p:titleStyle>
    <p:bodyStyle>
      <a:lvl1pPr marL="812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1pPr>
      <a:lvl2pPr marL="1625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2pPr>
      <a:lvl3pPr marL="2438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3pPr>
      <a:lvl4pPr marL="3251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4pPr>
      <a:lvl5pPr marL="40640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5pPr>
      <a:lvl6pPr marL="4876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6pPr>
      <a:lvl7pPr marL="5689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7pPr>
      <a:lvl8pPr marL="6502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8pPr>
      <a:lvl9pPr marL="7315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4600" u="none"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Superclarendon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itLif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FitLife</a:t>
            </a:r>
          </a:p>
        </p:txBody>
      </p:sp>
      <p:sp>
        <p:nvSpPr>
          <p:cNvPr id="144" name="Isadora V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Isadora 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tored F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satOff val="2754"/>
                    <a:lumOff val="-4587"/>
                  </a:schemeClr>
                </a:solidFill>
              </a:defRPr>
            </a:lvl1pPr>
          </a:lstStyle>
          <a:p>
            <a:pPr/>
            <a:r>
              <a:t>Stored Function</a:t>
            </a:r>
          </a:p>
        </p:txBody>
      </p:sp>
      <p:grpSp>
        <p:nvGrpSpPr>
          <p:cNvPr id="188" name="Image Gallery"/>
          <p:cNvGrpSpPr/>
          <p:nvPr/>
        </p:nvGrpSpPr>
        <p:grpSpPr>
          <a:xfrm>
            <a:off x="2252582" y="4309303"/>
            <a:ext cx="11037046" cy="7842033"/>
            <a:chOff x="0" y="0"/>
            <a:chExt cx="11037044" cy="7842031"/>
          </a:xfrm>
        </p:grpSpPr>
        <p:pic>
          <p:nvPicPr>
            <p:cNvPr id="186" name="Screenshot 2023-02-03 at 12.11.58.png" descr="Screenshot 2023-02-03 at 12.11.58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713" t="0" r="713" b="0"/>
            <a:stretch>
              <a:fillRect/>
            </a:stretch>
          </p:blipFill>
          <p:spPr>
            <a:xfrm>
              <a:off x="0" y="0"/>
              <a:ext cx="11037045" cy="71541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Caption"/>
            <p:cNvSpPr/>
            <p:nvPr/>
          </p:nvSpPr>
          <p:spPr>
            <a:xfrm>
              <a:off x="0" y="7230398"/>
              <a:ext cx="11037045" cy="611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Caption</a:t>
              </a:r>
            </a:p>
          </p:txBody>
        </p:sp>
      </p:grpSp>
      <p:grpSp>
        <p:nvGrpSpPr>
          <p:cNvPr id="191" name="Image Gallery"/>
          <p:cNvGrpSpPr/>
          <p:nvPr/>
        </p:nvGrpSpPr>
        <p:grpSpPr>
          <a:xfrm>
            <a:off x="15318520" y="5397598"/>
            <a:ext cx="5434072" cy="3406803"/>
            <a:chOff x="0" y="0"/>
            <a:chExt cx="5434070" cy="3406801"/>
          </a:xfrm>
        </p:grpSpPr>
        <p:pic>
          <p:nvPicPr>
            <p:cNvPr id="189" name="Screenshot 2023-02-03 at 13.38.37.png" descr="Screenshot 2023-02-03 at 13.38.37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902" r="0" b="902"/>
            <a:stretch>
              <a:fillRect/>
            </a:stretch>
          </p:blipFill>
          <p:spPr>
            <a:xfrm>
              <a:off x="0" y="0"/>
              <a:ext cx="5434071" cy="2249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Output after running SELECT calculateRevenue();"/>
            <p:cNvSpPr/>
            <p:nvPr/>
          </p:nvSpPr>
          <p:spPr>
            <a:xfrm>
              <a:off x="0" y="2325269"/>
              <a:ext cx="5434071" cy="10815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>
                  <a:solidFill>
                    <a:schemeClr val="accent3">
                      <a:satOff val="20823"/>
                      <a:lumOff val="10104"/>
                    </a:schemeClr>
                  </a:solidFill>
                </a:defRPr>
              </a:lvl1pPr>
            </a:lstStyle>
            <a:p>
              <a:pPr/>
              <a:r>
                <a:t>Output after running SELECT calculateRevenue();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Image Gallery"/>
          <p:cNvGrpSpPr/>
          <p:nvPr/>
        </p:nvGrpSpPr>
        <p:grpSpPr>
          <a:xfrm>
            <a:off x="5112948" y="4425949"/>
            <a:ext cx="14202199" cy="8115301"/>
            <a:chOff x="0" y="0"/>
            <a:chExt cx="14202198" cy="8115299"/>
          </a:xfrm>
        </p:grpSpPr>
        <p:pic>
          <p:nvPicPr>
            <p:cNvPr id="193" name="Screenshot 2023-02-01 at 14.45.17.png" descr="Screenshot 2023-02-01 at 14.45.17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7" r="0" b="17"/>
            <a:stretch>
              <a:fillRect/>
            </a:stretch>
          </p:blipFill>
          <p:spPr>
            <a:xfrm>
              <a:off x="0" y="0"/>
              <a:ext cx="14202199" cy="7427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4" name="Caption"/>
            <p:cNvSpPr/>
            <p:nvPr/>
          </p:nvSpPr>
          <p:spPr>
            <a:xfrm>
              <a:off x="0" y="7503667"/>
              <a:ext cx="14202199" cy="611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Caption</a:t>
              </a:r>
            </a:p>
          </p:txBody>
        </p:sp>
      </p:grpSp>
      <p:sp>
        <p:nvSpPr>
          <p:cNvPr id="196" name="View (Class schedule)"/>
          <p:cNvSpPr txBox="1"/>
          <p:nvPr>
            <p:ph type="title" idx="4294967295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satOff val="2754"/>
                    <a:lumOff val="-4587"/>
                  </a:schemeClr>
                </a:solidFill>
              </a:defRPr>
            </a:lvl1pPr>
          </a:lstStyle>
          <a:p>
            <a:pPr/>
            <a:r>
              <a:t>View (Class schedule)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View (Class schedu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satOff val="2754"/>
                    <a:lumOff val="-4587"/>
                  </a:schemeClr>
                </a:solidFill>
              </a:defRPr>
            </a:lvl1pPr>
          </a:lstStyle>
          <a:p>
            <a:pPr/>
            <a:r>
              <a:t>View (Class schedule)</a:t>
            </a:r>
          </a:p>
        </p:txBody>
      </p:sp>
      <p:grpSp>
        <p:nvGrpSpPr>
          <p:cNvPr id="201" name="Image Gallery"/>
          <p:cNvGrpSpPr/>
          <p:nvPr/>
        </p:nvGrpSpPr>
        <p:grpSpPr>
          <a:xfrm>
            <a:off x="3458069" y="4961337"/>
            <a:ext cx="17467862" cy="7044526"/>
            <a:chOff x="0" y="0"/>
            <a:chExt cx="17467860" cy="7044524"/>
          </a:xfrm>
        </p:grpSpPr>
        <p:pic>
          <p:nvPicPr>
            <p:cNvPr id="199" name="Screenshot 2023-02-03 at 11.41.40.png" descr="Screenshot 2023-02-03 at 11.41.40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051" r="0" b="1051"/>
            <a:stretch>
              <a:fillRect/>
            </a:stretch>
          </p:blipFill>
          <p:spPr>
            <a:xfrm>
              <a:off x="0" y="0"/>
              <a:ext cx="17467861" cy="6356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0" name="Caption"/>
            <p:cNvSpPr/>
            <p:nvPr/>
          </p:nvSpPr>
          <p:spPr>
            <a:xfrm>
              <a:off x="0" y="6432892"/>
              <a:ext cx="17467861" cy="611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LESSONS LEARNED!!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satOff val="2754"/>
                    <a:lumOff val="-4587"/>
                  </a:schemeClr>
                </a:solidFill>
              </a:defRPr>
            </a:lvl1pPr>
          </a:lstStyle>
          <a:p>
            <a:pPr/>
            <a:r>
              <a:t>LESSONS LEARNED!!!</a:t>
            </a:r>
          </a:p>
        </p:txBody>
      </p:sp>
      <p:sp>
        <p:nvSpPr>
          <p:cNvPr id="204" name="DO NOT leave it till the last minute!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36600" indent="-736600">
              <a:buSzPct val="100000"/>
              <a:buAutoNum type="arabicPeriod" startAt="1"/>
              <a:defRPr>
                <a:solidFill>
                  <a:srgbClr val="DCDDE0"/>
                </a:solidFill>
              </a:defRPr>
            </a:pPr>
            <a:r>
              <a:t>DO NOT leave it till the last minute!!</a:t>
            </a:r>
          </a:p>
          <a:p>
            <a:pPr marL="736600" indent="-736600">
              <a:buSzPct val="100000"/>
              <a:buAutoNum type="arabicPeriod" startAt="1"/>
              <a:defRPr>
                <a:solidFill>
                  <a:srgbClr val="DCDDE0"/>
                </a:solidFill>
              </a:defRPr>
            </a:pPr>
            <a:r>
              <a:t>Stop mySQL running when not using it!</a:t>
            </a:r>
          </a:p>
          <a:p>
            <a:pPr marL="736600" indent="-736600">
              <a:buSzPct val="100000"/>
              <a:buAutoNum type="arabicPeriod" startAt="1"/>
              <a:defRPr>
                <a:solidFill>
                  <a:srgbClr val="DCDDE0"/>
                </a:solidFill>
              </a:defRPr>
            </a:pPr>
            <a:r>
              <a:t>Try out small portions of code to see if they work before adding on more</a:t>
            </a:r>
          </a:p>
          <a:p>
            <a:pPr marL="736600" indent="-736600">
              <a:buSzPct val="100000"/>
              <a:buAutoNum type="arabicPeriod" startAt="1"/>
              <a:defRPr>
                <a:solidFill>
                  <a:srgbClr val="DCDDE0"/>
                </a:solidFill>
              </a:defRPr>
            </a:pPr>
            <a:r>
              <a:t>Save your code (multiple drops)</a:t>
            </a:r>
          </a:p>
          <a:p>
            <a:pPr marL="736600" indent="-736600">
              <a:buSzPct val="100000"/>
              <a:buAutoNum type="arabicPeriod" startAt="1"/>
              <a:defRPr>
                <a:solidFill>
                  <a:srgbClr val="DCDDE0"/>
                </a:solidFill>
              </a:defRPr>
            </a:pPr>
            <a:r>
              <a:t>Google is your BEST friend!!!</a:t>
            </a:r>
          </a:p>
          <a:p>
            <a:pPr marL="736600" indent="-736600">
              <a:buSzPct val="100000"/>
              <a:buAutoNum type="arabicPeriod" startAt="1"/>
              <a:defRPr>
                <a:solidFill>
                  <a:srgbClr val="DCDDE0"/>
                </a:solidFill>
              </a:defRPr>
            </a:pPr>
            <a:r>
              <a:t>Keep calm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Intr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satOff val="2754"/>
                    <a:lumOff val="-4587"/>
                  </a:schemeClr>
                </a:solidFill>
              </a:defRPr>
            </a:lvl1pPr>
          </a:lstStyle>
          <a:p>
            <a:pPr/>
            <a:r>
              <a:t>Intro</a:t>
            </a:r>
          </a:p>
        </p:txBody>
      </p:sp>
      <p:sp>
        <p:nvSpPr>
          <p:cNvPr id="147" name="Atomic Habi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u="sng">
                <a:solidFill>
                  <a:srgbClr val="DCDDE0"/>
                </a:solidFill>
              </a:defRPr>
            </a:pPr>
            <a:r>
              <a:t>Atomic Habits</a:t>
            </a:r>
          </a:p>
          <a:p>
            <a:pPr lvl="1">
              <a:buSzPct val="125000"/>
              <a:buChar char="•"/>
              <a:defRPr>
                <a:solidFill>
                  <a:srgbClr val="DCDDE0"/>
                </a:solidFill>
              </a:defRPr>
            </a:pPr>
            <a:r>
              <a:t>Small: at least 45min</a:t>
            </a:r>
          </a:p>
          <a:p>
            <a:pPr lvl="1">
              <a:buSzPct val="125000"/>
              <a:buChar char="•"/>
              <a:defRPr>
                <a:solidFill>
                  <a:srgbClr val="DCDDE0"/>
                </a:solidFill>
              </a:defRPr>
            </a:pPr>
            <a:r>
              <a:t>Satisfying: 3 sessions/week = discount</a:t>
            </a:r>
          </a:p>
          <a:p>
            <a:pPr lvl="1">
              <a:buSzPct val="125000"/>
              <a:buChar char="•"/>
              <a:defRPr>
                <a:solidFill>
                  <a:srgbClr val="DCDDE0"/>
                </a:solidFill>
              </a:defRPr>
            </a:pPr>
            <a:r>
              <a:t>Easy: can skip a week and still earn discount</a:t>
            </a:r>
          </a:p>
          <a:p>
            <a:pPr lvl="1">
              <a:buSzPct val="125000"/>
              <a:buChar char="•"/>
              <a:defRPr>
                <a:solidFill>
                  <a:srgbClr val="DCDDE0"/>
                </a:solidFill>
              </a:defRPr>
            </a:pPr>
            <a:r>
              <a:t>Attractive: extra incentive for 4 weeks</a:t>
            </a:r>
          </a:p>
        </p:txBody>
      </p:sp>
      <p:graphicFrame>
        <p:nvGraphicFramePr>
          <p:cNvPr id="148" name="Table"/>
          <p:cNvGraphicFramePr/>
          <p:nvPr/>
        </p:nvGraphicFramePr>
        <p:xfrm>
          <a:off x="15210497" y="5313151"/>
          <a:ext cx="9055101" cy="80391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841652"/>
                <a:gridCol w="2817547"/>
              </a:tblGrid>
              <a:tr h="1607820">
                <a:tc>
                  <a:txBody>
                    <a:bodyPr/>
                    <a:lstStyle/>
                    <a:p>
                      <a:pPr>
                        <a:tabLst>
                          <a:tab pos="1663700" algn="l"/>
                        </a:tabLst>
                        <a:defRPr b="0" sz="4200">
                          <a:effectLst>
                            <a:outerShdw sx="100000" sy="100000" kx="0" ky="0" algn="b" rotWithShape="0" blurRad="25400" dist="127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Neue Bold Condense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9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127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 Neue Bold Condensed"/>
                        </a:rPr>
                        <a:t>Cumulative discount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</a:tr>
              <a:tr h="1248946">
                <a:tc>
                  <a:txBody>
                    <a:bodyPr/>
                    <a:lstStyle/>
                    <a:p>
                      <a:pPr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2D2D2D"/>
                          </a:solidFill>
                          <a:sym typeface="Helvetica Neue Bold Condensed"/>
                        </a:rPr>
                        <a:t>1 week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2D2D2D"/>
                          </a:solidFill>
                          <a:sym typeface="Helvetica Neue Bold Condensed"/>
                        </a:rPr>
                        <a:t>3%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</a:tr>
              <a:tr h="1251194">
                <a:tc>
                  <a:txBody>
                    <a:bodyPr/>
                    <a:lstStyle/>
                    <a:p>
                      <a:pPr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2D2D2D"/>
                          </a:solidFill>
                          <a:sym typeface="Helvetica Neue Bold Condensed"/>
                        </a:rPr>
                        <a:t>2 weeks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2D2D2D"/>
                          </a:solidFill>
                          <a:sym typeface="Helvetica Neue Bold Condensed"/>
                        </a:rPr>
                        <a:t>6%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</a:tr>
              <a:tr h="1226550">
                <a:tc>
                  <a:txBody>
                    <a:bodyPr/>
                    <a:lstStyle/>
                    <a:p>
                      <a:pPr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2D2D2D"/>
                          </a:solidFill>
                          <a:sym typeface="Helvetica Neue Bold Condensed"/>
                        </a:rPr>
                        <a:t>3 weeks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2D2D2D"/>
                          </a:solidFill>
                          <a:sym typeface="Helvetica Neue Bold Condensed"/>
                        </a:rPr>
                        <a:t>9%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</a:tr>
              <a:tr h="1247686">
                <a:tc>
                  <a:txBody>
                    <a:bodyPr/>
                    <a:lstStyle/>
                    <a:p>
                      <a:pPr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2D2D2D"/>
                          </a:solidFill>
                          <a:sym typeface="Helvetica Neue Bold Condensed"/>
                        </a:rPr>
                        <a:t>4 weeks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9E2C1B"/>
                          </a:solidFill>
                          <a:sym typeface="Helvetica Neue Bold Condensed"/>
                        </a:rPr>
                        <a:t>20%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Image Gallery"/>
          <p:cNvGrpSpPr/>
          <p:nvPr/>
        </p:nvGrpSpPr>
        <p:grpSpPr>
          <a:xfrm>
            <a:off x="7297569" y="3002014"/>
            <a:ext cx="9788862" cy="10297557"/>
            <a:chOff x="0" y="0"/>
            <a:chExt cx="9788860" cy="10297556"/>
          </a:xfrm>
        </p:grpSpPr>
        <p:pic>
          <p:nvPicPr>
            <p:cNvPr id="150" name="Screenshot 2023-02-03 at 11.55.32.png" descr="Screenshot 2023-02-03 at 11.55.3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213" t="0" r="1213" b="0"/>
            <a:stretch>
              <a:fillRect/>
            </a:stretch>
          </p:blipFill>
          <p:spPr>
            <a:xfrm>
              <a:off x="0" y="0"/>
              <a:ext cx="9788861" cy="96097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" name="Caption"/>
            <p:cNvSpPr/>
            <p:nvPr/>
          </p:nvSpPr>
          <p:spPr>
            <a:xfrm>
              <a:off x="0" y="9685924"/>
              <a:ext cx="9788861" cy="611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Caption</a:t>
              </a:r>
            </a:p>
          </p:txBody>
        </p:sp>
      </p:grpSp>
      <p:sp>
        <p:nvSpPr>
          <p:cNvPr id="153" name="EER"/>
          <p:cNvSpPr txBox="1"/>
          <p:nvPr>
            <p:ph type="title" idx="4294967295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satOff val="2754"/>
                    <a:lumOff val="-4587"/>
                  </a:schemeClr>
                </a:solidFill>
              </a:defRPr>
            </a:lvl1pPr>
          </a:lstStyle>
          <a:p>
            <a:pPr/>
            <a:r>
              <a:t>EER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Image Gallery"/>
          <p:cNvGrpSpPr/>
          <p:nvPr/>
        </p:nvGrpSpPr>
        <p:grpSpPr>
          <a:xfrm>
            <a:off x="1628981" y="3565407"/>
            <a:ext cx="21126038" cy="8915527"/>
            <a:chOff x="0" y="0"/>
            <a:chExt cx="21126036" cy="8915525"/>
          </a:xfrm>
        </p:grpSpPr>
        <p:pic>
          <p:nvPicPr>
            <p:cNvPr id="155" name="Screenshot 2023-02-01 at 18.37.20.png" descr="Screenshot 2023-02-01 at 18.37.20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9" r="0" b="29"/>
            <a:stretch>
              <a:fillRect/>
            </a:stretch>
          </p:blipFill>
          <p:spPr>
            <a:xfrm>
              <a:off x="0" y="0"/>
              <a:ext cx="21126037" cy="82276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6" name="Caption"/>
            <p:cNvSpPr/>
            <p:nvPr/>
          </p:nvSpPr>
          <p:spPr>
            <a:xfrm>
              <a:off x="0" y="8303893"/>
              <a:ext cx="21126037" cy="611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Caption</a:t>
              </a:r>
            </a:p>
          </p:txBody>
        </p:sp>
      </p:grpSp>
      <p:sp>
        <p:nvSpPr>
          <p:cNvPr id="158" name="Trigger"/>
          <p:cNvSpPr txBox="1"/>
          <p:nvPr>
            <p:ph type="title" idx="4294967295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satOff val="2754"/>
                    <a:lumOff val="-4587"/>
                  </a:schemeClr>
                </a:solidFill>
              </a:defRPr>
            </a:lvl1pPr>
          </a:lstStyle>
          <a:p>
            <a:pPr/>
            <a:r>
              <a:t>Trigger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rigger (sample outpu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satOff val="2754"/>
                    <a:lumOff val="-4587"/>
                  </a:schemeClr>
                </a:solidFill>
              </a:defRPr>
            </a:lvl1pPr>
          </a:lstStyle>
          <a:p>
            <a:pPr/>
            <a:r>
              <a:t>Trigger (sample output)</a:t>
            </a:r>
          </a:p>
        </p:txBody>
      </p:sp>
      <p:grpSp>
        <p:nvGrpSpPr>
          <p:cNvPr id="163" name="Image Gallery"/>
          <p:cNvGrpSpPr/>
          <p:nvPr/>
        </p:nvGrpSpPr>
        <p:grpSpPr>
          <a:xfrm>
            <a:off x="5546340" y="4425950"/>
            <a:ext cx="13335415" cy="8115301"/>
            <a:chOff x="0" y="0"/>
            <a:chExt cx="13335413" cy="8115299"/>
          </a:xfrm>
        </p:grpSpPr>
        <p:pic>
          <p:nvPicPr>
            <p:cNvPr id="161" name="Screenshot 2023-02-01 at 14.48.29.png" descr="Screenshot 2023-02-01 at 14.48.29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977" r="0" b="977"/>
            <a:stretch>
              <a:fillRect/>
            </a:stretch>
          </p:blipFill>
          <p:spPr>
            <a:xfrm>
              <a:off x="0" y="0"/>
              <a:ext cx="13335414" cy="7427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" name="Caption"/>
            <p:cNvSpPr/>
            <p:nvPr/>
          </p:nvSpPr>
          <p:spPr>
            <a:xfrm>
              <a:off x="0" y="7503667"/>
              <a:ext cx="13335414" cy="611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Image Gallery"/>
          <p:cNvGrpSpPr/>
          <p:nvPr/>
        </p:nvGrpSpPr>
        <p:grpSpPr>
          <a:xfrm>
            <a:off x="4426170" y="2945863"/>
            <a:ext cx="15531660" cy="10840709"/>
            <a:chOff x="0" y="0"/>
            <a:chExt cx="15531658" cy="10840709"/>
          </a:xfrm>
        </p:grpSpPr>
        <p:pic>
          <p:nvPicPr>
            <p:cNvPr id="165" name="Screenshot 2023-02-03 at 11.29.01.png" descr="Screenshot 2023-02-03 at 11.29.0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91" r="0" b="91"/>
            <a:stretch>
              <a:fillRect/>
            </a:stretch>
          </p:blipFill>
          <p:spPr>
            <a:xfrm>
              <a:off x="0" y="0"/>
              <a:ext cx="15531659" cy="10152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" name="Caption"/>
            <p:cNvSpPr/>
            <p:nvPr/>
          </p:nvSpPr>
          <p:spPr>
            <a:xfrm>
              <a:off x="0" y="10229077"/>
              <a:ext cx="15531659" cy="611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Caption</a:t>
              </a:r>
            </a:p>
          </p:txBody>
        </p:sp>
      </p:grpSp>
      <p:sp>
        <p:nvSpPr>
          <p:cNvPr id="168" name="Stored Procedure"/>
          <p:cNvSpPr txBox="1"/>
          <p:nvPr>
            <p:ph type="title" idx="4294967295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satOff val="2754"/>
                    <a:lumOff val="-4587"/>
                  </a:schemeClr>
                </a:solidFill>
              </a:defRPr>
            </a:lvl1pPr>
          </a:lstStyle>
          <a:p>
            <a:pPr/>
            <a:r>
              <a:t>Stored Procedure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Image Gallery"/>
          <p:cNvGrpSpPr/>
          <p:nvPr/>
        </p:nvGrpSpPr>
        <p:grpSpPr>
          <a:xfrm>
            <a:off x="1629937" y="3579302"/>
            <a:ext cx="21124126" cy="8651076"/>
            <a:chOff x="0" y="0"/>
            <a:chExt cx="21124124" cy="8651074"/>
          </a:xfrm>
        </p:grpSpPr>
        <p:pic>
          <p:nvPicPr>
            <p:cNvPr id="170" name="Screenshot 2023-02-03 at 11.34.17.png" descr="Screenshot 2023-02-03 at 11.34.17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966" r="0" b="966"/>
            <a:stretch>
              <a:fillRect/>
            </a:stretch>
          </p:blipFill>
          <p:spPr>
            <a:xfrm>
              <a:off x="0" y="0"/>
              <a:ext cx="21124125" cy="74933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I have picked this sub query even though it is part of the previous stored procedure because it took me a long time to figure it out. I learned about CTEs in the process"/>
            <p:cNvSpPr/>
            <p:nvPr/>
          </p:nvSpPr>
          <p:spPr>
            <a:xfrm>
              <a:off x="0" y="7569542"/>
              <a:ext cx="21124125" cy="10815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>
                  <a:solidFill>
                    <a:schemeClr val="accent3">
                      <a:satOff val="20823"/>
                      <a:lumOff val="10104"/>
                    </a:schemeClr>
                  </a:solidFill>
                </a:defRPr>
              </a:lvl1pPr>
            </a:lstStyle>
            <a:p>
              <a:pPr/>
              <a:r>
                <a:t>I have picked this sub query even though it is part of the previous stored procedure because it took me a long time to figure it out. I learned about CTEs in the process</a:t>
              </a:r>
            </a:p>
          </p:txBody>
        </p:sp>
      </p:grpSp>
      <p:sp>
        <p:nvSpPr>
          <p:cNvPr id="173" name="Sub query, Group By &amp; Having"/>
          <p:cNvSpPr txBox="1"/>
          <p:nvPr>
            <p:ph type="title" idx="4294967295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satOff val="2754"/>
                    <a:lumOff val="-4587"/>
                  </a:schemeClr>
                </a:solidFill>
              </a:defRPr>
            </a:lvl1pPr>
          </a:lstStyle>
          <a:p>
            <a:pPr/>
            <a:r>
              <a:t>Sub query, Group By &amp; Having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Image Gallery"/>
          <p:cNvGrpSpPr/>
          <p:nvPr/>
        </p:nvGrpSpPr>
        <p:grpSpPr>
          <a:xfrm>
            <a:off x="2068028" y="3739727"/>
            <a:ext cx="20247944" cy="8377773"/>
            <a:chOff x="0" y="0"/>
            <a:chExt cx="20247942" cy="8377771"/>
          </a:xfrm>
        </p:grpSpPr>
        <p:pic>
          <p:nvPicPr>
            <p:cNvPr id="175" name="Screenshot 2023-02-03 at 11.48.57.png" descr="Screenshot 2023-02-03 at 11.48.57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48" t="0" r="448" b="0"/>
            <a:stretch>
              <a:fillRect/>
            </a:stretch>
          </p:blipFill>
          <p:spPr>
            <a:xfrm>
              <a:off x="0" y="0"/>
              <a:ext cx="20247943" cy="7689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" name="Caption"/>
            <p:cNvSpPr/>
            <p:nvPr/>
          </p:nvSpPr>
          <p:spPr>
            <a:xfrm>
              <a:off x="0" y="7766139"/>
              <a:ext cx="20247943" cy="611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Caption</a:t>
              </a:r>
            </a:p>
          </p:txBody>
        </p:sp>
      </p:grpSp>
      <p:sp>
        <p:nvSpPr>
          <p:cNvPr id="178" name="Event"/>
          <p:cNvSpPr txBox="1"/>
          <p:nvPr>
            <p:ph type="title" idx="4294967295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satOff val="2754"/>
                    <a:lumOff val="-4587"/>
                  </a:schemeClr>
                </a:solidFill>
              </a:defRPr>
            </a:lvl1pPr>
          </a:lstStyle>
          <a:p>
            <a:pPr/>
            <a:r>
              <a:t>Event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Image Gallery"/>
          <p:cNvGrpSpPr/>
          <p:nvPr/>
        </p:nvGrpSpPr>
        <p:grpSpPr>
          <a:xfrm>
            <a:off x="13605163" y="1823786"/>
            <a:ext cx="6423745" cy="10818915"/>
            <a:chOff x="0" y="0"/>
            <a:chExt cx="6423743" cy="10818912"/>
          </a:xfrm>
        </p:grpSpPr>
        <p:pic>
          <p:nvPicPr>
            <p:cNvPr id="180" name="Screenshot 2023-02-03 at 13.32.41.png" descr="Screenshot 2023-02-03 at 13.32.4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905" t="0" r="1905" b="0"/>
            <a:stretch>
              <a:fillRect/>
            </a:stretch>
          </p:blipFill>
          <p:spPr>
            <a:xfrm>
              <a:off x="0" y="0"/>
              <a:ext cx="6423744" cy="91912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" name="Output after creating the event and running SELECT * FROM fee;…"/>
            <p:cNvSpPr/>
            <p:nvPr/>
          </p:nvSpPr>
          <p:spPr>
            <a:xfrm>
              <a:off x="0" y="9267480"/>
              <a:ext cx="6423744" cy="1551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>
                <a:defRPr sz="3000">
                  <a:solidFill>
                    <a:schemeClr val="accent3">
                      <a:satOff val="20823"/>
                      <a:lumOff val="10104"/>
                    </a:schemeClr>
                  </a:solidFill>
                </a:defRPr>
              </a:pPr>
              <a:r>
                <a:t>Output after creating the event and running SELECT * FROM fee;</a:t>
              </a:r>
            </a:p>
            <a:p>
              <a:pPr>
                <a:defRPr sz="3000">
                  <a:solidFill>
                    <a:schemeClr val="accent3">
                      <a:satOff val="20823"/>
                      <a:lumOff val="10104"/>
                    </a:schemeClr>
                  </a:solidFill>
                </a:defRPr>
              </a:pPr>
              <a:r>
                <a:t>Only 2 members have earned discounts</a:t>
              </a:r>
            </a:p>
          </p:txBody>
        </p:sp>
      </p:grpSp>
      <p:sp>
        <p:nvSpPr>
          <p:cNvPr id="183" name="Event"/>
          <p:cNvSpPr txBox="1"/>
          <p:nvPr>
            <p:ph type="title" idx="4294967295"/>
          </p:nvPr>
        </p:nvSpPr>
        <p:spPr>
          <a:xfrm>
            <a:off x="2282798" y="5079577"/>
            <a:ext cx="6863937" cy="26797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satOff val="2754"/>
                    <a:lumOff val="-4587"/>
                  </a:schemeClr>
                </a:solidFill>
              </a:defRPr>
            </a:lvl1pPr>
          </a:lstStyle>
          <a:p>
            <a:pPr/>
            <a:r>
              <a:t>Event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EEEEEE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EEEEEE"/>
            </a:solidFill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FFFFFF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EEEEEE"/>
            </a:solidFill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